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4" r:id="rId3"/>
    <p:sldId id="265" r:id="rId4"/>
    <p:sldId id="262" r:id="rId5"/>
    <p:sldId id="263" r:id="rId6"/>
    <p:sldId id="257" r:id="rId7"/>
    <p:sldId id="258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7" autoAdjust="0"/>
    <p:restoredTop sz="94660"/>
  </p:normalViewPr>
  <p:slideViewPr>
    <p:cSldViewPr>
      <p:cViewPr varScale="1">
        <p:scale>
          <a:sx n="72" d="100"/>
          <a:sy n="72" d="100"/>
        </p:scale>
        <p:origin x="1182" y="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12D93AB1-780E-455E-88C9-3E34FA11BDB3}" type="datetimeFigureOut">
              <a:rPr lang="en-US" smtClean="0"/>
              <a:pPr/>
              <a:t>8/28/2017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09D19994-C2DF-4AA7-A6DE-DFE24DDA1C7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Characters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Characters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All </a:t>
            </a:r>
            <a:r>
              <a:rPr lang="en-US" dirty="0"/>
              <a:t>actions, interactions, speeches, and observations are </a:t>
            </a:r>
            <a:r>
              <a:rPr lang="en-US" dirty="0" smtClean="0"/>
              <a:t>deliberate</a:t>
            </a:r>
          </a:p>
          <a:p>
            <a:r>
              <a:rPr lang="en-US" u="sng" dirty="0" smtClean="0"/>
              <a:t>Character trait</a:t>
            </a:r>
            <a:r>
              <a:rPr lang="en-US" dirty="0" smtClean="0"/>
              <a:t>: quality of mind or behavior that is present in active and passive ways</a:t>
            </a:r>
          </a:p>
          <a:p>
            <a:r>
              <a:rPr lang="en-US" dirty="0" smtClean="0"/>
              <a:t>Consider circumstances</a:t>
            </a:r>
            <a:r>
              <a:rPr lang="en-US" dirty="0"/>
              <a:t>, actions, and </a:t>
            </a:r>
            <a:r>
              <a:rPr lang="en-US" dirty="0" smtClean="0"/>
              <a:t>appearances to </a:t>
            </a:r>
            <a:r>
              <a:rPr lang="en-US" dirty="0"/>
              <a:t>determine what these things show about the character</a:t>
            </a:r>
          </a:p>
        </p:txBody>
      </p:sp>
    </p:spTree>
    <p:extLst>
      <p:ext uri="{BB962C8B-B14F-4D97-AF65-F5344CB8AC3E}">
        <p14:creationId xmlns:p14="http://schemas.microsoft.com/office/powerpoint/2010/main" val="2649633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we find out about characters: 4 ways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457200" indent="-457200">
              <a:buFont typeface="+mj-lt"/>
              <a:buAutoNum type="arabicPeriod"/>
            </a:pPr>
            <a:r>
              <a:rPr lang="en-US" dirty="0"/>
              <a:t>actions of the </a:t>
            </a:r>
            <a:r>
              <a:rPr lang="en-US" dirty="0" smtClean="0"/>
              <a:t>characters</a:t>
            </a:r>
            <a:endParaRPr lang="en-US" dirty="0"/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author’s </a:t>
            </a:r>
            <a:r>
              <a:rPr lang="en-US" dirty="0"/>
              <a:t>description tells us about the </a:t>
            </a:r>
            <a:r>
              <a:rPr lang="en-US" dirty="0" smtClean="0"/>
              <a:t>characters</a:t>
            </a:r>
          </a:p>
          <a:p>
            <a:pPr lvl="1"/>
            <a:r>
              <a:rPr lang="en-US" dirty="0" smtClean="0"/>
              <a:t>appearance </a:t>
            </a:r>
            <a:r>
              <a:rPr lang="en-US" dirty="0"/>
              <a:t>and </a:t>
            </a:r>
            <a:r>
              <a:rPr lang="en-US" dirty="0" smtClean="0"/>
              <a:t>environment</a:t>
            </a:r>
          </a:p>
          <a:p>
            <a:pPr lvl="1"/>
            <a:r>
              <a:rPr lang="en-US" dirty="0" smtClean="0"/>
              <a:t>usually accurate and can generally be accepted as factual </a:t>
            </a:r>
            <a:endParaRPr lang="en-US" dirty="0"/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what </a:t>
            </a:r>
            <a:r>
              <a:rPr lang="en-US" dirty="0"/>
              <a:t>characters </a:t>
            </a:r>
            <a:r>
              <a:rPr lang="en-US" dirty="0" smtClean="0"/>
              <a:t>say</a:t>
            </a:r>
            <a:endParaRPr lang="en-US" dirty="0"/>
          </a:p>
          <a:p>
            <a:pPr lvl="1"/>
            <a:r>
              <a:rPr lang="en-US" dirty="0"/>
              <a:t>r</a:t>
            </a:r>
            <a:r>
              <a:rPr lang="en-US" dirty="0" smtClean="0"/>
              <a:t>emember </a:t>
            </a:r>
            <a:r>
              <a:rPr lang="en-US" dirty="0" smtClean="0"/>
              <a:t>though that characters </a:t>
            </a:r>
            <a:r>
              <a:rPr lang="en-US" dirty="0"/>
              <a:t>often use speech to obscure their motives</a:t>
            </a:r>
          </a:p>
          <a:p>
            <a:pPr marL="457200" indent="-457200">
              <a:buFont typeface="+mj-lt"/>
              <a:buAutoNum type="arabicPeriod"/>
            </a:pPr>
            <a:r>
              <a:rPr lang="en-US" dirty="0" smtClean="0"/>
              <a:t>what </a:t>
            </a:r>
            <a:r>
              <a:rPr lang="en-US" dirty="0"/>
              <a:t>others </a:t>
            </a:r>
            <a:r>
              <a:rPr lang="en-US" dirty="0" smtClean="0"/>
              <a:t>say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81072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Protagonist and antagonist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Protagonist: the central character in a literary work.</a:t>
            </a:r>
          </a:p>
          <a:p>
            <a:pPr lvl="1"/>
            <a:r>
              <a:rPr lang="en-US" dirty="0"/>
              <a:t>Usually initiates the main action of the </a:t>
            </a:r>
            <a:r>
              <a:rPr lang="en-US" dirty="0" smtClean="0"/>
              <a:t>story</a:t>
            </a:r>
          </a:p>
          <a:p>
            <a:pPr lvl="1"/>
            <a:r>
              <a:rPr lang="en-US" dirty="0" smtClean="0"/>
              <a:t>Often </a:t>
            </a:r>
            <a:r>
              <a:rPr lang="en-US" dirty="0"/>
              <a:t>in conflict with the antagonist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Someone who fights for something.</a:t>
            </a:r>
          </a:p>
          <a:p>
            <a:pPr lvl="1"/>
            <a:r>
              <a:rPr lang="en-US" dirty="0" smtClean="0"/>
              <a:t>The reader usually sympathizes with the protagonist.</a:t>
            </a:r>
          </a:p>
          <a:p>
            <a:pPr marL="365760" lvl="1" indent="0">
              <a:buNone/>
            </a:pPr>
            <a:endParaRPr lang="en-US" dirty="0" smtClean="0"/>
          </a:p>
          <a:p>
            <a:r>
              <a:rPr lang="en-US" dirty="0" smtClean="0"/>
              <a:t>Antagonist: the most significant character or force that opposes the protagonist in a narrative or drama.  </a:t>
            </a:r>
          </a:p>
          <a:p>
            <a:pPr lvl="1"/>
            <a:r>
              <a:rPr lang="en-US" dirty="0" smtClean="0"/>
              <a:t>Can be another character, society itself, or a force of nature.   </a:t>
            </a:r>
          </a:p>
        </p:txBody>
      </p:sp>
    </p:spTree>
    <p:extLst>
      <p:ext uri="{BB962C8B-B14F-4D97-AF65-F5344CB8AC3E}">
        <p14:creationId xmlns:p14="http://schemas.microsoft.com/office/powerpoint/2010/main" val="8467576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Round and Flat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/>
          </a:bodyPr>
          <a:lstStyle/>
          <a:p>
            <a:r>
              <a:rPr lang="en-US" u="sng" dirty="0" smtClean="0"/>
              <a:t>Round characters</a:t>
            </a:r>
            <a:r>
              <a:rPr lang="en-US" dirty="0" smtClean="0"/>
              <a:t>: we know enough about them to believe that they are three-dimensional, rounded, authentic, memorable, original, and true to life. </a:t>
            </a:r>
          </a:p>
          <a:p>
            <a:pPr lvl="1"/>
            <a:r>
              <a:rPr lang="en-US" dirty="0"/>
              <a:t>Often the center of </a:t>
            </a:r>
            <a:r>
              <a:rPr lang="en-US" dirty="0" smtClean="0"/>
              <a:t>attention</a:t>
            </a:r>
            <a:endParaRPr lang="en-US" dirty="0"/>
          </a:p>
          <a:p>
            <a:pPr lvl="1"/>
            <a:r>
              <a:rPr lang="en-US" dirty="0"/>
              <a:t>Typically undergoes change or development</a:t>
            </a:r>
          </a:p>
          <a:p>
            <a:pPr lvl="1"/>
            <a:r>
              <a:rPr lang="en-US" u="sng" dirty="0"/>
              <a:t>Dynamic characters</a:t>
            </a:r>
            <a:r>
              <a:rPr lang="en-US" dirty="0"/>
              <a:t>: recognize, change with, or adjust to circumstances (other kinds of characters can also be dynamic</a:t>
            </a:r>
            <a:r>
              <a:rPr lang="en-US" dirty="0" smtClean="0"/>
              <a:t>)</a:t>
            </a:r>
          </a:p>
          <a:p>
            <a:r>
              <a:rPr lang="en-US" u="sng" dirty="0" smtClean="0"/>
              <a:t>Flat characters</a:t>
            </a:r>
            <a:r>
              <a:rPr lang="en-US" dirty="0" smtClean="0"/>
              <a:t>: simple and one-dimensional</a:t>
            </a:r>
          </a:p>
          <a:p>
            <a:pPr lvl="1"/>
            <a:r>
              <a:rPr lang="en-US" u="sng" dirty="0" smtClean="0"/>
              <a:t>Static</a:t>
            </a:r>
            <a:r>
              <a:rPr lang="en-US" dirty="0" smtClean="0"/>
              <a:t>: absence of growth caused from possibly lack of knowledge or understanding, stupidity, or insensitivity</a:t>
            </a:r>
          </a:p>
          <a:p>
            <a:pPr lvl="1"/>
            <a:r>
              <a:rPr lang="en-US" dirty="0" smtClean="0"/>
              <a:t>Not worthless</a:t>
            </a:r>
          </a:p>
          <a:p>
            <a:pPr lvl="1"/>
            <a:r>
              <a:rPr lang="en-US" dirty="0" smtClean="0"/>
              <a:t>minor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1002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/>
              <a:t>Stock Characters</a:t>
            </a:r>
            <a:br>
              <a:rPr lang="en-US" dirty="0" smtClean="0"/>
            </a:br>
            <a:r>
              <a:rPr lang="en-US" dirty="0" smtClean="0"/>
              <a:t>representative of their class or group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447800"/>
            <a:ext cx="8229600" cy="4678363"/>
          </a:xfrm>
        </p:spPr>
        <p:txBody>
          <a:bodyPr numCol="2">
            <a:normAutofit fontScale="55000" lnSpcReduction="20000"/>
          </a:bodyPr>
          <a:lstStyle/>
          <a:p>
            <a:r>
              <a:rPr lang="en-US" sz="5500" dirty="0" smtClean="0"/>
              <a:t>Bad </a:t>
            </a:r>
            <a:r>
              <a:rPr lang="en-US" sz="5500" dirty="0"/>
              <a:t>Boy                  </a:t>
            </a:r>
            <a:endParaRPr lang="en-US" sz="5500" dirty="0" smtClean="0"/>
          </a:p>
          <a:p>
            <a:r>
              <a:rPr lang="en-US" sz="5500" dirty="0" smtClean="0"/>
              <a:t>Bad </a:t>
            </a:r>
            <a:r>
              <a:rPr lang="en-US" sz="5500" dirty="0"/>
              <a:t>Girl/Rebel                </a:t>
            </a:r>
            <a:endParaRPr lang="en-US" sz="5500" dirty="0" smtClean="0"/>
          </a:p>
          <a:p>
            <a:r>
              <a:rPr lang="en-US" sz="5500" dirty="0" smtClean="0"/>
              <a:t>Black </a:t>
            </a:r>
            <a:r>
              <a:rPr lang="en-US" sz="5500" dirty="0"/>
              <a:t>Sheep                </a:t>
            </a:r>
            <a:endParaRPr lang="en-US" sz="5500" dirty="0" smtClean="0"/>
          </a:p>
          <a:p>
            <a:r>
              <a:rPr lang="en-US" sz="5500" dirty="0" smtClean="0"/>
              <a:t>Outcast                </a:t>
            </a:r>
          </a:p>
          <a:p>
            <a:r>
              <a:rPr lang="en-US" sz="5500" smtClean="0"/>
              <a:t>Dumb </a:t>
            </a:r>
            <a:r>
              <a:rPr lang="en-US" sz="5500" dirty="0"/>
              <a:t>Blonde                           </a:t>
            </a:r>
            <a:endParaRPr lang="en-US" sz="5500" dirty="0" smtClean="0"/>
          </a:p>
          <a:p>
            <a:r>
              <a:rPr lang="en-US" sz="5500" dirty="0" smtClean="0"/>
              <a:t>Widow                         </a:t>
            </a:r>
          </a:p>
          <a:p>
            <a:r>
              <a:rPr lang="en-US" sz="5500" dirty="0" smtClean="0"/>
              <a:t>Nurse                           </a:t>
            </a:r>
          </a:p>
          <a:p>
            <a:r>
              <a:rPr lang="en-US" sz="5500" dirty="0" smtClean="0"/>
              <a:t>Tomboy                     </a:t>
            </a:r>
          </a:p>
          <a:p>
            <a:r>
              <a:rPr lang="en-US" sz="5500" dirty="0" smtClean="0"/>
              <a:t>Innocent                 </a:t>
            </a:r>
          </a:p>
          <a:p>
            <a:r>
              <a:rPr lang="en-US" sz="5500" dirty="0" smtClean="0"/>
              <a:t>Angel </a:t>
            </a:r>
          </a:p>
          <a:p>
            <a:r>
              <a:rPr lang="en-US" sz="5500" dirty="0" smtClean="0"/>
              <a:t>Damsel </a:t>
            </a:r>
            <a:r>
              <a:rPr lang="en-US" sz="5500" dirty="0"/>
              <a:t>in Distress </a:t>
            </a:r>
            <a:endParaRPr lang="en-US" sz="5500" dirty="0" smtClean="0"/>
          </a:p>
          <a:p>
            <a:r>
              <a:rPr lang="en-US" sz="5500" dirty="0" smtClean="0"/>
              <a:t>Cowboy                    </a:t>
            </a:r>
          </a:p>
          <a:p>
            <a:r>
              <a:rPr lang="en-US" sz="5500" dirty="0" smtClean="0"/>
              <a:t>Detective                           </a:t>
            </a:r>
          </a:p>
          <a:p>
            <a:r>
              <a:rPr lang="en-US" sz="5500" dirty="0" smtClean="0"/>
              <a:t>Devil                        </a:t>
            </a:r>
          </a:p>
          <a:p>
            <a:r>
              <a:rPr lang="en-US" sz="5500" dirty="0" smtClean="0"/>
              <a:t>Fall </a:t>
            </a:r>
            <a:r>
              <a:rPr lang="en-US" sz="5500" dirty="0"/>
              <a:t>Guy                   </a:t>
            </a:r>
            <a:endParaRPr lang="en-US" sz="5500" dirty="0" smtClean="0"/>
          </a:p>
          <a:p>
            <a:r>
              <a:rPr lang="en-US" sz="5500" dirty="0"/>
              <a:t>N</a:t>
            </a:r>
            <a:r>
              <a:rPr lang="en-US" sz="5500" dirty="0" smtClean="0"/>
              <a:t>erd                </a:t>
            </a:r>
          </a:p>
          <a:p>
            <a:r>
              <a:rPr lang="en-US" sz="5500" dirty="0" smtClean="0"/>
              <a:t>Scientist             </a:t>
            </a:r>
          </a:p>
          <a:p>
            <a:r>
              <a:rPr lang="en-US" sz="5500" dirty="0" smtClean="0"/>
              <a:t>Villain</a:t>
            </a:r>
          </a:p>
          <a:p>
            <a:r>
              <a:rPr lang="en-US" sz="5500" dirty="0" smtClean="0"/>
              <a:t>Sidekick</a:t>
            </a:r>
            <a:endParaRPr lang="en-US" sz="5500" dirty="0"/>
          </a:p>
          <a:p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Caricature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 </a:t>
            </a:r>
            <a:r>
              <a:rPr lang="en-US" b="1" dirty="0" smtClean="0"/>
              <a:t>caricature</a:t>
            </a:r>
            <a:r>
              <a:rPr lang="en-US" dirty="0" smtClean="0"/>
              <a:t> is a description of a person using exaggeration of some characteristics and oversimplification of others.</a:t>
            </a:r>
          </a:p>
          <a:p>
            <a:r>
              <a:rPr lang="en-US" dirty="0" smtClean="0"/>
              <a:t>Caricatures can be insulting or complimentary and can serve a political purpose or be created solely for entertainment. </a:t>
            </a:r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1821</TotalTime>
  <Words>324</Words>
  <Application>Microsoft Office PowerPoint</Application>
  <PresentationFormat>On-screen Show (4:3)</PresentationFormat>
  <Paragraphs>54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Century Schoolbook</vt:lpstr>
      <vt:lpstr>Wingdings</vt:lpstr>
      <vt:lpstr>Wingdings 2</vt:lpstr>
      <vt:lpstr>Oriel</vt:lpstr>
      <vt:lpstr>Characters</vt:lpstr>
      <vt:lpstr>Characters</vt:lpstr>
      <vt:lpstr>How we find out about characters: 4 ways</vt:lpstr>
      <vt:lpstr>Protagonist and antagonist</vt:lpstr>
      <vt:lpstr>Round and Flat</vt:lpstr>
      <vt:lpstr>Stock Characters representative of their class or group</vt:lpstr>
      <vt:lpstr>Caricature</vt:lpstr>
    </vt:vector>
  </TitlesOfParts>
  <Company>Eastern Illinois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Character Analysis</dc:title>
  <dc:creator>klrodems</dc:creator>
  <cp:lastModifiedBy>Rodems, Kathy</cp:lastModifiedBy>
  <cp:revision>19</cp:revision>
  <dcterms:created xsi:type="dcterms:W3CDTF">2010-01-26T20:40:22Z</dcterms:created>
  <dcterms:modified xsi:type="dcterms:W3CDTF">2017-08-29T16:57:35Z</dcterms:modified>
</cp:coreProperties>
</file>